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handoutMasterIdLst>
    <p:handoutMasterId r:id="rId9"/>
  </p:handoutMasterIdLst>
  <p:sldIdLst>
    <p:sldId id="294" r:id="rId2"/>
    <p:sldId id="274" r:id="rId3"/>
    <p:sldId id="279" r:id="rId4"/>
    <p:sldId id="271" r:id="rId5"/>
    <p:sldId id="272" r:id="rId6"/>
    <p:sldId id="273" r:id="rId7"/>
    <p:sldId id="264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6600"/>
    <a:srgbClr val="6600FF"/>
    <a:srgbClr val="339933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8" autoAdjust="0"/>
    <p:restoredTop sz="94660"/>
  </p:normalViewPr>
  <p:slideViewPr>
    <p:cSldViewPr>
      <p:cViewPr>
        <p:scale>
          <a:sx n="62" d="100"/>
          <a:sy n="62" d="100"/>
        </p:scale>
        <p:origin x="-148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3B2C2997-341B-41B9-B608-655CC08667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84408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7B90218-97F6-4C25-B05B-C12AB2988C6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25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981BF-18D1-4523-A542-E805C0BA75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4792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37FBC4-86EE-4562-9DE3-E9999427C2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0795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B2E99D-901A-4996-BDB4-46030F8C9D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4222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2CD4F5-0340-4A2F-AF22-7746F8179B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5405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5BDA9-3FCF-474F-9230-09CEC41046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2024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548AC-B85F-4D8E-9F2E-54B50283DA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020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AC7F68-B899-4683-A361-46584C8C0C9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5790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58BB4-4BC9-4D21-91D5-257F9E23BF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1836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76266-6954-4949-8B51-FFCDEE283A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308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EE50A0-0158-4BB1-BB03-58F4D72063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6946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3B284E2-7410-4505-A94B-5152042C85E3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922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3905" y="1143000"/>
            <a:ext cx="7772400" cy="1143000"/>
          </a:xfrm>
        </p:spPr>
        <p:txBody>
          <a:bodyPr/>
          <a:lstStyle/>
          <a:p>
            <a:pPr algn="l"/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58b….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s-ES_tradnl" altLang="en-US" sz="3200" i="1" dirty="0">
                <a:solidFill>
                  <a:srgbClr val="00B050"/>
                </a:solidFill>
              </a:rPr>
              <a:t>L.O: to </a:t>
            </a:r>
            <a:r>
              <a:rPr lang="es-ES_tradnl" altLang="en-US" sz="3200" i="1" dirty="0" err="1">
                <a:solidFill>
                  <a:srgbClr val="00B050"/>
                </a:solidFill>
              </a:rPr>
              <a:t>learn</a:t>
            </a:r>
            <a:r>
              <a:rPr lang="es-ES_tradnl" altLang="en-US" sz="3200" i="1" dirty="0">
                <a:solidFill>
                  <a:srgbClr val="00B050"/>
                </a:solidFill>
              </a:rPr>
              <a:t> </a:t>
            </a:r>
            <a:r>
              <a:rPr lang="es-ES_tradnl" altLang="en-US" sz="3200" i="1" dirty="0" err="1">
                <a:solidFill>
                  <a:srgbClr val="00B050"/>
                </a:solidFill>
              </a:rPr>
              <a:t>school</a:t>
            </a:r>
            <a:r>
              <a:rPr lang="es-ES_tradnl" altLang="en-US" sz="3200" i="1" dirty="0">
                <a:solidFill>
                  <a:srgbClr val="00B050"/>
                </a:solidFill>
              </a:rPr>
              <a:t> </a:t>
            </a:r>
            <a:r>
              <a:rPr lang="es-ES_tradnl" altLang="en-US" sz="3200" i="1" dirty="0" err="1" smtClean="0">
                <a:solidFill>
                  <a:srgbClr val="00B050"/>
                </a:solidFill>
              </a:rPr>
              <a:t>vocabulary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952" y="2514600"/>
            <a:ext cx="8610600" cy="4114800"/>
          </a:xfrm>
        </p:spPr>
        <p:txBody>
          <a:bodyPr/>
          <a:lstStyle/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tienes</a:t>
            </a:r>
            <a:r>
              <a:rPr lang="en-US" dirty="0" smtClean="0"/>
              <a:t> en </a:t>
            </a:r>
            <a:r>
              <a:rPr lang="en-US" dirty="0" err="1" smtClean="0"/>
              <a:t>tu</a:t>
            </a:r>
            <a:r>
              <a:rPr lang="en-US" dirty="0" smtClean="0"/>
              <a:t> mochila </a:t>
            </a:r>
            <a:r>
              <a:rPr lang="en-US" dirty="0" err="1" smtClean="0"/>
              <a:t>ahora</a:t>
            </a:r>
            <a:r>
              <a:rPr lang="en-US" dirty="0" smtClean="0"/>
              <a:t>? (6 </a:t>
            </a:r>
            <a:r>
              <a:rPr lang="en-US" dirty="0" err="1" smtClean="0"/>
              <a:t>materiales</a:t>
            </a:r>
            <a:r>
              <a:rPr lang="en-US" dirty="0"/>
              <a:t>)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200400" y="152400"/>
            <a:ext cx="5186362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en-US" altLang="en-US" sz="5400" b="1" kern="0" dirty="0" smtClean="0">
                <a:solidFill>
                  <a:srgbClr val="339933"/>
                </a:solidFill>
              </a:rPr>
              <a:t>27/03/17</a:t>
            </a:r>
            <a:endParaRPr lang="en-US" altLang="en-US" sz="5400" b="1" kern="0" dirty="0">
              <a:solidFill>
                <a:srgbClr val="3399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17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8610600" cy="4953000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endParaRPr lang="es-ES_tradnl" altLang="en-US" sz="4000" dirty="0" smtClean="0"/>
          </a:p>
          <a:p>
            <a:pPr>
              <a:lnSpc>
                <a:spcPct val="90000"/>
              </a:lnSpc>
            </a:pPr>
            <a:endParaRPr lang="es-ES_tradnl" altLang="en-US" sz="4000" dirty="0" smtClean="0"/>
          </a:p>
          <a:p>
            <a:pPr>
              <a:lnSpc>
                <a:spcPct val="90000"/>
              </a:lnSpc>
            </a:pPr>
            <a:endParaRPr lang="es-ES_tradnl" altLang="en-US" sz="4000" dirty="0" smtClean="0"/>
          </a:p>
          <a:p>
            <a:pPr>
              <a:lnSpc>
                <a:spcPct val="90000"/>
              </a:lnSpc>
            </a:pPr>
            <a:r>
              <a:rPr lang="es-ES_tradnl" altLang="en-US" sz="4000" dirty="0" smtClean="0"/>
              <a:t>Llevar</a:t>
            </a:r>
          </a:p>
          <a:p>
            <a:pPr>
              <a:lnSpc>
                <a:spcPct val="90000"/>
              </a:lnSpc>
            </a:pPr>
            <a:r>
              <a:rPr lang="es-ES_tradnl" altLang="en-US" sz="4000" dirty="0"/>
              <a:t>T</a:t>
            </a:r>
            <a:r>
              <a:rPr lang="es-ES_tradnl" altLang="en-US" sz="4000" dirty="0" smtClean="0"/>
              <a:t>omar 			     </a:t>
            </a:r>
          </a:p>
          <a:p>
            <a:pPr>
              <a:lnSpc>
                <a:spcPct val="90000"/>
              </a:lnSpc>
            </a:pPr>
            <a:r>
              <a:rPr lang="es-ES_tradnl" altLang="en-US" sz="4000" dirty="0" smtClean="0"/>
              <a:t>Estudiar </a:t>
            </a:r>
          </a:p>
          <a:p>
            <a:pPr>
              <a:lnSpc>
                <a:spcPct val="90000"/>
              </a:lnSpc>
            </a:pPr>
            <a:r>
              <a:rPr lang="es-ES_tradnl" altLang="en-US" sz="4000" dirty="0" smtClean="0"/>
              <a:t>Sacar</a:t>
            </a:r>
          </a:p>
          <a:p>
            <a:pPr>
              <a:lnSpc>
                <a:spcPct val="90000"/>
              </a:lnSpc>
            </a:pPr>
            <a:r>
              <a:rPr lang="es-ES_tradnl" altLang="en-US" sz="4000" dirty="0" smtClean="0"/>
              <a:t>Contestar</a:t>
            </a:r>
          </a:p>
          <a:p>
            <a:pPr>
              <a:lnSpc>
                <a:spcPct val="90000"/>
              </a:lnSpc>
            </a:pPr>
            <a:r>
              <a:rPr lang="es-ES_tradnl" altLang="en-US" sz="4000" dirty="0" smtClean="0"/>
              <a:t>Prestar (</a:t>
            </a:r>
            <a:r>
              <a:rPr lang="es-ES_tradnl" altLang="en-US" sz="4000" dirty="0" err="1" smtClean="0"/>
              <a:t>atencion</a:t>
            </a:r>
            <a:r>
              <a:rPr lang="es-ES_tradnl" altLang="en-US" sz="4000" dirty="0" smtClean="0"/>
              <a:t>)</a:t>
            </a:r>
          </a:p>
          <a:p>
            <a:pPr>
              <a:lnSpc>
                <a:spcPct val="90000"/>
              </a:lnSpc>
            </a:pPr>
            <a:r>
              <a:rPr lang="es-ES_tradnl" altLang="en-US" sz="4000" dirty="0" smtClean="0"/>
              <a:t>Comprar 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2001982" y="2057400"/>
            <a:ext cx="3657600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sz="2800" b="1" dirty="0" err="1" smtClean="0">
                <a:solidFill>
                  <a:srgbClr val="0000FF"/>
                </a:solidFill>
                <a:latin typeface="Verdana" pitchFamily="34" charset="0"/>
              </a:rPr>
              <a:t>wear</a:t>
            </a:r>
            <a:r>
              <a:rPr lang="es-ES_tradnl" altLang="en-US" sz="2800" b="1" dirty="0" smtClean="0">
                <a:solidFill>
                  <a:srgbClr val="0000FF"/>
                </a:solidFill>
                <a:latin typeface="Verdana" pitchFamily="34" charset="0"/>
              </a:rPr>
              <a:t> / </a:t>
            </a:r>
            <a:r>
              <a:rPr lang="es-ES_tradnl" altLang="en-US" sz="2800" b="1" dirty="0" err="1" smtClean="0">
                <a:solidFill>
                  <a:srgbClr val="0000FF"/>
                </a:solidFill>
                <a:latin typeface="Verdana" pitchFamily="34" charset="0"/>
              </a:rPr>
              <a:t>carry</a:t>
            </a:r>
            <a:endParaRPr lang="es-ES_tradnl" altLang="en-US" sz="28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1905000" y="2753380"/>
            <a:ext cx="1981200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err="1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8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800" b="1" dirty="0" err="1">
                <a:solidFill>
                  <a:srgbClr val="0000FF"/>
                </a:solidFill>
                <a:latin typeface="Verdana" pitchFamily="34" charset="0"/>
              </a:rPr>
              <a:t>take</a:t>
            </a:r>
            <a:endParaRPr lang="es-ES_tradnl" altLang="en-US" sz="28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2286000" y="3439180"/>
            <a:ext cx="2819400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err="1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8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800" b="1" dirty="0" err="1">
                <a:solidFill>
                  <a:srgbClr val="0000FF"/>
                </a:solidFill>
                <a:latin typeface="Verdana" pitchFamily="34" charset="0"/>
              </a:rPr>
              <a:t>study</a:t>
            </a:r>
            <a:endParaRPr lang="es-ES_tradnl" altLang="en-US" sz="28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1676400" y="4038600"/>
            <a:ext cx="5715000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err="1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8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800" b="1" dirty="0" err="1">
                <a:solidFill>
                  <a:srgbClr val="0000FF"/>
                </a:solidFill>
                <a:latin typeface="Verdana" pitchFamily="34" charset="0"/>
              </a:rPr>
              <a:t>get</a:t>
            </a:r>
            <a:r>
              <a:rPr lang="es-ES_tradnl" altLang="en-US" sz="2800" b="1" dirty="0">
                <a:solidFill>
                  <a:srgbClr val="0000FF"/>
                </a:solidFill>
                <a:latin typeface="Verdana" pitchFamily="34" charset="0"/>
              </a:rPr>
              <a:t> (</a:t>
            </a:r>
            <a:r>
              <a:rPr lang="es-ES_tradnl" altLang="en-US" sz="2800" b="1" dirty="0" err="1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8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800" b="1" dirty="0" err="1">
                <a:solidFill>
                  <a:srgbClr val="0000FF"/>
                </a:solidFill>
                <a:latin typeface="Verdana" pitchFamily="34" charset="0"/>
              </a:rPr>
              <a:t>recieve</a:t>
            </a:r>
            <a:r>
              <a:rPr lang="es-ES_tradnl" altLang="en-US" sz="2800" b="1" dirty="0">
                <a:solidFill>
                  <a:srgbClr val="0000FF"/>
                </a:solidFill>
                <a:latin typeface="Verdana" pitchFamily="34" charset="0"/>
              </a:rPr>
              <a:t>)</a:t>
            </a: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2611582" y="4734580"/>
            <a:ext cx="3726873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sz="2800" b="1" dirty="0" err="1" smtClean="0">
                <a:solidFill>
                  <a:srgbClr val="0000FF"/>
                </a:solidFill>
                <a:latin typeface="Verdana" pitchFamily="34" charset="0"/>
              </a:rPr>
              <a:t>answer</a:t>
            </a:r>
            <a:endParaRPr lang="es-ES_tradnl" altLang="en-US" sz="28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229600" cy="1143000"/>
          </a:xfrm>
        </p:spPr>
        <p:txBody>
          <a:bodyPr/>
          <a:lstStyle/>
          <a:p>
            <a:r>
              <a:rPr lang="en-US" altLang="en-US" b="1" dirty="0" err="1" smtClean="0">
                <a:solidFill>
                  <a:srgbClr val="FF0000"/>
                </a:solidFill>
              </a:rPr>
              <a:t>Verbos</a:t>
            </a:r>
            <a:r>
              <a:rPr lang="en-US" altLang="en-US" b="1" dirty="0" smtClean="0">
                <a:solidFill>
                  <a:srgbClr val="FF0000"/>
                </a:solidFill>
              </a:rPr>
              <a:t/>
            </a:r>
            <a:br>
              <a:rPr lang="en-US" altLang="en-US" b="1" dirty="0" smtClean="0">
                <a:solidFill>
                  <a:srgbClr val="FF0000"/>
                </a:solidFill>
              </a:rPr>
            </a:b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i="1" dirty="0" smtClean="0">
                <a:solidFill>
                  <a:srgbClr val="FF0000"/>
                </a:solidFill>
              </a:rPr>
              <a:t>verbs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29" name="Text Box 14"/>
          <p:cNvSpPr txBox="1">
            <a:spLocks noChangeArrowheads="1"/>
          </p:cNvSpPr>
          <p:nvPr/>
        </p:nvSpPr>
        <p:spPr bwMode="auto">
          <a:xfrm>
            <a:off x="4045527" y="5420380"/>
            <a:ext cx="3726873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sz="2800" b="1" dirty="0" err="1" smtClean="0">
                <a:solidFill>
                  <a:srgbClr val="0000FF"/>
                </a:solidFill>
                <a:latin typeface="Verdana" pitchFamily="34" charset="0"/>
              </a:rPr>
              <a:t>pay</a:t>
            </a:r>
            <a:r>
              <a:rPr lang="es-ES_tradnl" altLang="en-US" sz="28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800" i="1" dirty="0" smtClean="0">
                <a:solidFill>
                  <a:srgbClr val="0000FF"/>
                </a:solidFill>
                <a:latin typeface="Verdana" pitchFamily="34" charset="0"/>
              </a:rPr>
              <a:t>(</a:t>
            </a:r>
            <a:r>
              <a:rPr lang="es-ES_tradnl" altLang="en-US" sz="2800" i="1" dirty="0" err="1" smtClean="0">
                <a:solidFill>
                  <a:srgbClr val="0000FF"/>
                </a:solidFill>
                <a:latin typeface="Verdana" pitchFamily="34" charset="0"/>
              </a:rPr>
              <a:t>attention</a:t>
            </a:r>
            <a:r>
              <a:rPr lang="es-ES_tradnl" altLang="en-US" sz="2800" i="1" dirty="0" smtClean="0">
                <a:solidFill>
                  <a:srgbClr val="0000FF"/>
                </a:solidFill>
                <a:latin typeface="Verdana" pitchFamily="34" charset="0"/>
              </a:rPr>
              <a:t>)</a:t>
            </a:r>
            <a:endParaRPr lang="es-ES_tradnl" altLang="en-US" sz="28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2362200" y="6106180"/>
            <a:ext cx="3726873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sz="2800" b="1" dirty="0" err="1" smtClean="0">
                <a:solidFill>
                  <a:srgbClr val="0000FF"/>
                </a:solidFill>
                <a:latin typeface="Verdana" pitchFamily="34" charset="0"/>
              </a:rPr>
              <a:t>buy</a:t>
            </a:r>
            <a:endParaRPr lang="es-ES_tradnl" altLang="en-US" sz="2800" b="1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3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52400"/>
            <a:ext cx="8610600" cy="6629400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90000"/>
              </a:lnSpc>
            </a:pPr>
            <a:endParaRPr lang="es-ES_tradnl" altLang="en-US" sz="2800" dirty="0" smtClean="0"/>
          </a:p>
          <a:p>
            <a:pPr>
              <a:lnSpc>
                <a:spcPct val="90000"/>
              </a:lnSpc>
            </a:pPr>
            <a:endParaRPr lang="es-ES_tradnl" altLang="en-US" sz="2800" dirty="0"/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Horario escolar</a:t>
            </a:r>
            <a:endParaRPr lang="es-ES_tradnl" altLang="en-US" sz="2800" dirty="0"/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Clase/ Curso/Materia/Asignatura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Salón hogar - </a:t>
            </a:r>
            <a:r>
              <a:rPr lang="es-ES_tradnl" altLang="en-US" sz="2800" b="1" dirty="0" smtClean="0">
                <a:solidFill>
                  <a:srgbClr val="0000FF"/>
                </a:solidFill>
              </a:rPr>
              <a:t>HOMEROOM</a:t>
            </a:r>
          </a:p>
          <a:p>
            <a:pPr>
              <a:lnSpc>
                <a:spcPct val="90000"/>
              </a:lnSpc>
            </a:pPr>
            <a:endParaRPr lang="es-ES_tradnl" altLang="en-US" sz="2800" dirty="0" smtClean="0"/>
          </a:p>
          <a:p>
            <a:pPr>
              <a:lnSpc>
                <a:spcPct val="90000"/>
              </a:lnSpc>
            </a:pPr>
            <a:endParaRPr lang="es-ES_tradnl" altLang="en-US" sz="2800" dirty="0">
              <a:solidFill>
                <a:srgbClr val="3366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336600"/>
                </a:solidFill>
              </a:rPr>
              <a:t>Humanidades		           </a:t>
            </a:r>
            <a:r>
              <a:rPr lang="es-ES_tradnl" altLang="en-US" sz="2800" dirty="0">
                <a:solidFill>
                  <a:srgbClr val="336600"/>
                </a:solidFill>
              </a:rPr>
              <a:t>Ciencia </a:t>
            </a:r>
            <a:endParaRPr lang="es-ES_tradnl" altLang="en-US" sz="2800" dirty="0" smtClean="0">
              <a:solidFill>
                <a:srgbClr val="3366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sz="2800" dirty="0" err="1" smtClean="0">
                <a:solidFill>
                  <a:srgbClr val="336600"/>
                </a:solidFill>
              </a:rPr>
              <a:t>Matematicas</a:t>
            </a:r>
            <a:r>
              <a:rPr lang="es-ES_tradnl" altLang="en-US" sz="2800" dirty="0">
                <a:solidFill>
                  <a:srgbClr val="336600"/>
                </a:solidFill>
              </a:rPr>
              <a:t>	 </a:t>
            </a:r>
            <a:r>
              <a:rPr lang="es-ES_tradnl" altLang="en-US" sz="2800" dirty="0" smtClean="0">
                <a:solidFill>
                  <a:srgbClr val="336600"/>
                </a:solidFill>
              </a:rPr>
              <a:t>       Taller de </a:t>
            </a:r>
            <a:r>
              <a:rPr lang="es-ES_tradnl" altLang="en-US" sz="2800" dirty="0" err="1" smtClean="0">
                <a:solidFill>
                  <a:srgbClr val="336600"/>
                </a:solidFill>
              </a:rPr>
              <a:t>matematicas</a:t>
            </a:r>
            <a:endParaRPr lang="es-ES_tradnl" altLang="en-US" sz="2800" dirty="0" smtClean="0">
              <a:solidFill>
                <a:srgbClr val="3366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336600"/>
                </a:solidFill>
              </a:rPr>
              <a:t>Estudios Sociales		          Historia		         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336600"/>
                </a:solidFill>
              </a:rPr>
              <a:t>Drama/Arte/</a:t>
            </a:r>
            <a:r>
              <a:rPr lang="es-ES_tradnl" altLang="en-US" sz="2800" dirty="0" err="1" smtClean="0">
                <a:solidFill>
                  <a:srgbClr val="336600"/>
                </a:solidFill>
              </a:rPr>
              <a:t>Musica</a:t>
            </a:r>
            <a:endParaRPr lang="es-ES_tradnl" altLang="en-US" sz="2800" dirty="0" smtClean="0">
              <a:solidFill>
                <a:srgbClr val="3366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336600"/>
                </a:solidFill>
              </a:rPr>
              <a:t>Ingles		</a:t>
            </a:r>
            <a:r>
              <a:rPr lang="es-ES_tradnl" altLang="en-US" sz="2800" dirty="0">
                <a:solidFill>
                  <a:srgbClr val="336600"/>
                </a:solidFill>
              </a:rPr>
              <a:t> </a:t>
            </a:r>
            <a:r>
              <a:rPr lang="es-ES_tradnl" altLang="en-US" sz="2800" dirty="0" smtClean="0">
                <a:solidFill>
                  <a:srgbClr val="336600"/>
                </a:solidFill>
              </a:rPr>
              <a:t>    	   	Lectura 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336600"/>
                </a:solidFill>
              </a:rPr>
              <a:t> Español	</a:t>
            </a:r>
            <a:r>
              <a:rPr lang="es-ES_tradnl" altLang="en-US" sz="2800" dirty="0">
                <a:solidFill>
                  <a:srgbClr val="336600"/>
                </a:solidFill>
              </a:rPr>
              <a:t> </a:t>
            </a:r>
            <a:r>
              <a:rPr lang="es-ES_tradnl" altLang="en-US" sz="2800" dirty="0" smtClean="0">
                <a:solidFill>
                  <a:srgbClr val="336600"/>
                </a:solidFill>
              </a:rPr>
              <a:t>             	</a:t>
            </a:r>
            <a:r>
              <a:rPr lang="es-ES_tradnl" altLang="en-US" sz="2800" dirty="0">
                <a:solidFill>
                  <a:srgbClr val="336600"/>
                </a:solidFill>
              </a:rPr>
              <a:t>	</a:t>
            </a:r>
            <a:r>
              <a:rPr lang="es-ES_tradnl" altLang="en-US" sz="2800" dirty="0" smtClean="0">
                <a:solidFill>
                  <a:srgbClr val="336600"/>
                </a:solidFill>
              </a:rPr>
              <a:t> </a:t>
            </a:r>
            <a:r>
              <a:rPr lang="es-ES_tradnl" altLang="en-US" sz="2800" dirty="0">
                <a:solidFill>
                  <a:srgbClr val="336600"/>
                </a:solidFill>
              </a:rPr>
              <a:t>Almuerzo   </a:t>
            </a:r>
            <a:endParaRPr lang="es-ES_tradnl" altLang="en-US" sz="2800" dirty="0" smtClean="0">
              <a:solidFill>
                <a:srgbClr val="3366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sz="2800" dirty="0" err="1">
                <a:solidFill>
                  <a:srgbClr val="336600"/>
                </a:solidFill>
              </a:rPr>
              <a:t>Educacion</a:t>
            </a:r>
            <a:r>
              <a:rPr lang="es-ES_tradnl" altLang="en-US" sz="2800" dirty="0">
                <a:solidFill>
                  <a:srgbClr val="336600"/>
                </a:solidFill>
              </a:rPr>
              <a:t> </a:t>
            </a:r>
            <a:r>
              <a:rPr lang="es-ES_tradnl" altLang="en-US" sz="2800" dirty="0" err="1" smtClean="0">
                <a:solidFill>
                  <a:srgbClr val="336600"/>
                </a:solidFill>
              </a:rPr>
              <a:t>Fisica</a:t>
            </a:r>
            <a:endParaRPr lang="es-ES_tradnl" altLang="en-US" sz="2800" dirty="0">
              <a:solidFill>
                <a:srgbClr val="336600"/>
              </a:solidFill>
            </a:endParaRP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5181600" y="1524000"/>
            <a:ext cx="3713018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Class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/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C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ourse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/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Subject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2428009" y="3836313"/>
            <a:ext cx="1077191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math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3106882" y="4343400"/>
            <a:ext cx="2227118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  <a:latin typeface="Verdana" pitchFamily="34" charset="0"/>
              </a:rPr>
              <a:t>Social </a:t>
            </a:r>
            <a:r>
              <a:rPr lang="es-ES_tradnl" altLang="en-US" sz="2000" b="1" dirty="0" err="1">
                <a:solidFill>
                  <a:srgbClr val="0000FF"/>
                </a:solidFill>
                <a:latin typeface="Verdana" pitchFamily="34" charset="0"/>
              </a:rPr>
              <a:t>Studies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6858000" y="4343400"/>
            <a:ext cx="14478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History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4102678" y="4750713"/>
            <a:ext cx="4279322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Drama/Art/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Music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6740236" y="3836313"/>
            <a:ext cx="209896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Math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skills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2" name="Text Box 17"/>
          <p:cNvSpPr txBox="1">
            <a:spLocks noChangeArrowheads="1"/>
          </p:cNvSpPr>
          <p:nvPr/>
        </p:nvSpPr>
        <p:spPr bwMode="auto">
          <a:xfrm>
            <a:off x="1626176" y="5257800"/>
            <a:ext cx="2476502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English (ELA) 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4" name="Text Box 17"/>
          <p:cNvSpPr txBox="1">
            <a:spLocks noChangeArrowheads="1"/>
          </p:cNvSpPr>
          <p:nvPr/>
        </p:nvSpPr>
        <p:spPr bwMode="auto">
          <a:xfrm>
            <a:off x="1778576" y="5673447"/>
            <a:ext cx="157422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Spanish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7" name="Text Box 17"/>
          <p:cNvSpPr txBox="1">
            <a:spLocks noChangeArrowheads="1"/>
          </p:cNvSpPr>
          <p:nvPr/>
        </p:nvSpPr>
        <p:spPr bwMode="auto">
          <a:xfrm>
            <a:off x="5943600" y="5284113"/>
            <a:ext cx="172662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Reading </a:t>
            </a:r>
          </a:p>
        </p:txBody>
      </p:sp>
      <p:sp>
        <p:nvSpPr>
          <p:cNvPr id="28" name="Text Box 17"/>
          <p:cNvSpPr txBox="1">
            <a:spLocks noChangeArrowheads="1"/>
          </p:cNvSpPr>
          <p:nvPr/>
        </p:nvSpPr>
        <p:spPr bwMode="auto">
          <a:xfrm>
            <a:off x="2438400" y="3352800"/>
            <a:ext cx="19812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Humanities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Vocabulario</a:t>
            </a:r>
            <a:r>
              <a:rPr lang="en-US" altLang="en-US" dirty="0" smtClean="0">
                <a:solidFill>
                  <a:srgbClr val="FF0000"/>
                </a:solidFill>
              </a:rPr>
              <a:t> Escolar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29" name="Text Box 15"/>
          <p:cNvSpPr txBox="1">
            <a:spLocks noChangeArrowheads="1"/>
          </p:cNvSpPr>
          <p:nvPr/>
        </p:nvSpPr>
        <p:spPr bwMode="auto">
          <a:xfrm>
            <a:off x="2867891" y="990600"/>
            <a:ext cx="3713018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School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schedule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30" name="Rectangle 2"/>
          <p:cNvSpPr txBox="1">
            <a:spLocks noChangeArrowheads="1"/>
          </p:cNvSpPr>
          <p:nvPr/>
        </p:nvSpPr>
        <p:spPr bwMode="auto">
          <a:xfrm>
            <a:off x="304800" y="2209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4000" kern="0" dirty="0" err="1" smtClean="0">
                <a:solidFill>
                  <a:srgbClr val="FF0000"/>
                </a:solidFill>
              </a:rPr>
              <a:t>Repaso</a:t>
            </a:r>
            <a:r>
              <a:rPr lang="en-US" altLang="en-US" sz="4000" kern="0" dirty="0" smtClean="0">
                <a:solidFill>
                  <a:srgbClr val="FF0000"/>
                </a:solidFill>
              </a:rPr>
              <a:t> del </a:t>
            </a:r>
            <a:r>
              <a:rPr lang="en-US" altLang="en-US" sz="4000" kern="0" dirty="0" err="1" smtClean="0">
                <a:solidFill>
                  <a:srgbClr val="FF0000"/>
                </a:solidFill>
              </a:rPr>
              <a:t>vocabulario</a:t>
            </a:r>
            <a:r>
              <a:rPr lang="en-US" altLang="en-US" sz="4000" kern="0" dirty="0" smtClean="0">
                <a:solidFill>
                  <a:srgbClr val="FF0000"/>
                </a:solidFill>
              </a:rPr>
              <a:t> de </a:t>
            </a:r>
            <a:r>
              <a:rPr lang="en-US" altLang="en-US" sz="4000" kern="0" dirty="0" err="1" smtClean="0">
                <a:solidFill>
                  <a:srgbClr val="FF0000"/>
                </a:solidFill>
              </a:rPr>
              <a:t>las</a:t>
            </a:r>
            <a:r>
              <a:rPr lang="en-US" altLang="en-US" sz="4000" kern="0" dirty="0" smtClean="0">
                <a:solidFill>
                  <a:srgbClr val="FF0000"/>
                </a:solidFill>
              </a:rPr>
              <a:t> </a:t>
            </a:r>
            <a:r>
              <a:rPr lang="en-US" altLang="en-US" sz="4000" kern="0" dirty="0" err="1" smtClean="0">
                <a:solidFill>
                  <a:srgbClr val="FF0000"/>
                </a:solidFill>
              </a:rPr>
              <a:t>clases</a:t>
            </a:r>
            <a:endParaRPr lang="en-US" altLang="en-US" sz="4000" kern="0" dirty="0">
              <a:solidFill>
                <a:srgbClr val="FF0000"/>
              </a:solidFill>
            </a:endParaRPr>
          </a:p>
        </p:txBody>
      </p:sp>
      <p:sp>
        <p:nvSpPr>
          <p:cNvPr id="31" name="Text Box 17"/>
          <p:cNvSpPr txBox="1">
            <a:spLocks noChangeArrowheads="1"/>
          </p:cNvSpPr>
          <p:nvPr/>
        </p:nvSpPr>
        <p:spPr bwMode="auto">
          <a:xfrm>
            <a:off x="3048000" y="6198513"/>
            <a:ext cx="209896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Phys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. Ed. </a:t>
            </a:r>
          </a:p>
        </p:txBody>
      </p:sp>
      <p:sp>
        <p:nvSpPr>
          <p:cNvPr id="32" name="Text Box 17"/>
          <p:cNvSpPr txBox="1">
            <a:spLocks noChangeArrowheads="1"/>
          </p:cNvSpPr>
          <p:nvPr/>
        </p:nvSpPr>
        <p:spPr bwMode="auto">
          <a:xfrm>
            <a:off x="5969576" y="3379113"/>
            <a:ext cx="172662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Science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33" name="Text Box 17"/>
          <p:cNvSpPr txBox="1">
            <a:spLocks noChangeArrowheads="1"/>
          </p:cNvSpPr>
          <p:nvPr/>
        </p:nvSpPr>
        <p:spPr bwMode="auto">
          <a:xfrm>
            <a:off x="6324600" y="5715000"/>
            <a:ext cx="14478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Lunch</a:t>
            </a:r>
          </a:p>
        </p:txBody>
      </p:sp>
    </p:spTree>
    <p:extLst>
      <p:ext uri="{BB962C8B-B14F-4D97-AF65-F5344CB8AC3E}">
        <p14:creationId xmlns:p14="http://schemas.microsoft.com/office/powerpoint/2010/main" val="76803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66" t="8929" r="24096" b="1071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81000" y="762000"/>
            <a:ext cx="5186362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en-US" sz="3600" b="1" kern="0" dirty="0" smtClean="0">
                <a:solidFill>
                  <a:srgbClr val="FF0000"/>
                </a:solidFill>
              </a:rPr>
              <a:t>En el aula</a:t>
            </a:r>
            <a:endParaRPr lang="en-US" altLang="en-US" sz="3600" b="1" kern="0" dirty="0">
              <a:solidFill>
                <a:srgbClr val="FF0000"/>
              </a:solidFill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572000" y="2159913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raise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your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hand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572000" y="2819400"/>
            <a:ext cx="4572000" cy="280076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La pregunta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Tener </a:t>
            </a:r>
            <a:r>
              <a:rPr lang="es-ES_tradnl" altLang="en-US" sz="2200" i="1" dirty="0" smtClean="0">
                <a:latin typeface="Verdana" pitchFamily="34" charset="0"/>
              </a:rPr>
              <a:t>(una pregunta)</a:t>
            </a: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Contestar </a:t>
            </a:r>
            <a:r>
              <a:rPr lang="es-ES_tradnl" altLang="en-US" sz="2200" i="1" dirty="0" smtClean="0">
                <a:latin typeface="Verdana" pitchFamily="34" charset="0"/>
              </a:rPr>
              <a:t>(una pregunta)</a:t>
            </a: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4800600" y="3302913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The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question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4724400" y="4293513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have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(a </a:t>
            </a:r>
            <a:r>
              <a:rPr lang="es-ES_tradnl" altLang="en-US" sz="2200" i="1" dirty="0" err="1" smtClean="0">
                <a:solidFill>
                  <a:srgbClr val="0000FF"/>
                </a:solidFill>
                <a:latin typeface="Verdana" pitchFamily="34" charset="0"/>
              </a:rPr>
              <a:t>question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)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4800600" y="5410200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answer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(a </a:t>
            </a:r>
            <a:r>
              <a:rPr lang="es-ES_tradnl" altLang="en-US" sz="2200" i="1" dirty="0" err="1" smtClean="0">
                <a:solidFill>
                  <a:srgbClr val="0000FF"/>
                </a:solidFill>
                <a:latin typeface="Verdana" pitchFamily="34" charset="0"/>
              </a:rPr>
              <a:t>question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)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099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62" t="5555" r="18268" b="1111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990600"/>
            <a:ext cx="5186362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en-US" sz="3600" b="1" kern="0" dirty="0">
              <a:solidFill>
                <a:srgbClr val="FF0000"/>
              </a:solidFill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334000" y="1416308"/>
            <a:ext cx="3733800" cy="51706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El examen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La prueba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Tomar </a:t>
            </a:r>
            <a:r>
              <a:rPr lang="es-ES_tradnl" altLang="en-US" sz="2200" i="1" dirty="0" smtClean="0">
                <a:latin typeface="Verdana" pitchFamily="34" charset="0"/>
              </a:rPr>
              <a:t>(un examen/ una prueba)</a:t>
            </a: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Nota buena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Nota mala</a:t>
            </a: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019800" y="1901624"/>
            <a:ext cx="28956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Exam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/test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076043" y="2878370"/>
            <a:ext cx="2991757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Quiz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019800" y="4107359"/>
            <a:ext cx="2895600" cy="7694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take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(</a:t>
            </a:r>
            <a:r>
              <a:rPr lang="es-ES_tradnl" altLang="en-US" sz="2200" i="1" dirty="0" err="1" smtClean="0">
                <a:solidFill>
                  <a:srgbClr val="0000FF"/>
                </a:solidFill>
                <a:latin typeface="Verdana" pitchFamily="34" charset="0"/>
              </a:rPr>
              <a:t>an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i="1" dirty="0" err="1" smtClean="0">
                <a:solidFill>
                  <a:srgbClr val="0000FF"/>
                </a:solidFill>
                <a:latin typeface="Verdana" pitchFamily="34" charset="0"/>
              </a:rPr>
              <a:t>exam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/a </a:t>
            </a:r>
            <a:r>
              <a:rPr lang="es-ES_tradnl" altLang="en-US" sz="2200" i="1" dirty="0" err="1" smtClean="0">
                <a:solidFill>
                  <a:srgbClr val="0000FF"/>
                </a:solidFill>
                <a:latin typeface="Verdana" pitchFamily="34" charset="0"/>
              </a:rPr>
              <a:t>quiz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)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324600" y="5257800"/>
            <a:ext cx="25146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Good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grade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057900" y="6371510"/>
            <a:ext cx="30099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Bad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grade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33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305800" cy="5486400"/>
          </a:xfrm>
        </p:spPr>
        <p:txBody>
          <a:bodyPr/>
          <a:lstStyle/>
          <a:p>
            <a:endParaRPr lang="en-US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69" r="16252" b="7917"/>
          <a:stretch/>
        </p:blipFill>
        <p:spPr bwMode="auto">
          <a:xfrm>
            <a:off x="0" y="0"/>
            <a:ext cx="9144000" cy="673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8" y="990600"/>
            <a:ext cx="5186362" cy="685800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US" altLang="en-US" sz="3600" b="1" dirty="0" smtClean="0">
                <a:solidFill>
                  <a:srgbClr val="FF0000"/>
                </a:solidFill>
              </a:rPr>
              <a:t>El </a:t>
            </a:r>
            <a:r>
              <a:rPr lang="en-US" altLang="en-US" sz="3600" b="1" dirty="0" err="1" smtClean="0">
                <a:solidFill>
                  <a:srgbClr val="FF0000"/>
                </a:solidFill>
              </a:rPr>
              <a:t>uniforme</a:t>
            </a:r>
            <a:r>
              <a:rPr lang="en-US" altLang="en-US" sz="3600" b="1" dirty="0" smtClean="0">
                <a:solidFill>
                  <a:srgbClr val="0000FF"/>
                </a:solidFill>
              </a:rPr>
              <a:t> </a:t>
            </a:r>
            <a:r>
              <a:rPr lang="en-US" altLang="en-US" sz="3200" b="1" dirty="0" smtClean="0">
                <a:solidFill>
                  <a:srgbClr val="0000FF"/>
                </a:solidFill>
              </a:rPr>
              <a:t>-the uniform</a:t>
            </a:r>
            <a:endParaRPr lang="en-US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324600" y="2133600"/>
            <a:ext cx="2514600" cy="313932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Llevar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705600" y="2644765"/>
            <a:ext cx="1371600" cy="144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wear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/ 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T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o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carry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52400" y="3012287"/>
            <a:ext cx="914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shirt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52400" y="5181600"/>
            <a:ext cx="12192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pants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4069080" y="3302913"/>
            <a:ext cx="13716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blouse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4069080" y="4617720"/>
            <a:ext cx="13716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skirt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00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0" y="457200"/>
            <a:ext cx="5486400" cy="29718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z="2400" b="1" dirty="0">
                <a:solidFill>
                  <a:srgbClr val="0000FF"/>
                </a:solidFill>
              </a:rPr>
              <a:t>-AR</a:t>
            </a:r>
            <a:endParaRPr lang="en-US" altLang="en-US" sz="2400" b="1" dirty="0"/>
          </a:p>
          <a:p>
            <a:pPr>
              <a:buFontTx/>
              <a:buNone/>
            </a:pPr>
            <a:r>
              <a:rPr lang="en-US" altLang="en-US" sz="2400" dirty="0" err="1"/>
              <a:t>Yo</a:t>
            </a:r>
            <a:r>
              <a:rPr lang="en-US" altLang="en-US" sz="2400" dirty="0"/>
              <a:t>- </a:t>
            </a:r>
          </a:p>
          <a:p>
            <a:pPr>
              <a:buFontTx/>
              <a:buNone/>
            </a:pPr>
            <a:r>
              <a:rPr lang="en-US" altLang="en-US" sz="2400" dirty="0" err="1"/>
              <a:t>T</a:t>
            </a:r>
            <a:r>
              <a:rPr lang="en-US" altLang="en-US" sz="2400" dirty="0" err="1">
                <a:cs typeface="Times New Roman" pitchFamily="18" charset="0"/>
              </a:rPr>
              <a:t>ú</a:t>
            </a:r>
            <a:r>
              <a:rPr lang="en-US" altLang="en-US" sz="2400" dirty="0"/>
              <a:t>- </a:t>
            </a:r>
          </a:p>
          <a:p>
            <a:pPr>
              <a:buFontTx/>
              <a:buNone/>
            </a:pPr>
            <a:r>
              <a:rPr lang="en-US" altLang="en-US" sz="2400" dirty="0" err="1">
                <a:cs typeface="Times New Roman" pitchFamily="18" charset="0"/>
              </a:rPr>
              <a:t>É</a:t>
            </a:r>
            <a:r>
              <a:rPr lang="en-US" altLang="en-US" sz="2400" dirty="0" err="1"/>
              <a:t>l</a:t>
            </a:r>
            <a:r>
              <a:rPr lang="en-US" altLang="en-US" sz="2400" dirty="0"/>
              <a:t>/</a:t>
            </a:r>
            <a:r>
              <a:rPr lang="en-US" altLang="en-US" sz="2400" dirty="0" err="1"/>
              <a:t>ella</a:t>
            </a:r>
            <a:r>
              <a:rPr lang="en-US" altLang="en-US" sz="2400" dirty="0"/>
              <a:t>/</a:t>
            </a:r>
            <a:r>
              <a:rPr lang="en-US" altLang="en-US" sz="2400" dirty="0" err="1"/>
              <a:t>Ud</a:t>
            </a:r>
            <a:r>
              <a:rPr lang="en-US" altLang="en-US" sz="2400" dirty="0"/>
              <a:t>-</a:t>
            </a:r>
            <a:endParaRPr lang="en-US" altLang="en-US" sz="1800" dirty="0"/>
          </a:p>
          <a:p>
            <a:pPr>
              <a:buFontTx/>
              <a:buNone/>
            </a:pPr>
            <a:r>
              <a:rPr lang="en-US" altLang="en-US" sz="2400" dirty="0" err="1"/>
              <a:t>Nosotros</a:t>
            </a:r>
            <a:r>
              <a:rPr lang="en-US" altLang="en-US" sz="2400" dirty="0"/>
              <a:t>- </a:t>
            </a:r>
          </a:p>
          <a:p>
            <a:pPr>
              <a:buFontTx/>
              <a:buNone/>
            </a:pPr>
            <a:r>
              <a:rPr lang="en-US" altLang="en-US" sz="2400" dirty="0" err="1"/>
              <a:t>Ellos</a:t>
            </a:r>
            <a:r>
              <a:rPr lang="en-US" altLang="en-US" sz="2400" dirty="0"/>
              <a:t>/</a:t>
            </a:r>
            <a:r>
              <a:rPr lang="en-US" altLang="en-US" sz="2400" dirty="0" err="1"/>
              <a:t>ellas</a:t>
            </a:r>
            <a:r>
              <a:rPr lang="en-US" altLang="en-US" sz="2400" dirty="0"/>
              <a:t>/</a:t>
            </a:r>
            <a:r>
              <a:rPr lang="en-US" altLang="en-US" sz="2400" dirty="0" err="1"/>
              <a:t>Uds</a:t>
            </a:r>
            <a:r>
              <a:rPr lang="en-US" altLang="en-US" sz="2400" dirty="0"/>
              <a:t>-</a:t>
            </a:r>
            <a:endParaRPr lang="en-US" altLang="en-US" sz="1800" dirty="0"/>
          </a:p>
        </p:txBody>
      </p:sp>
      <p:sp>
        <p:nvSpPr>
          <p:cNvPr id="24579" name="Oval 3"/>
          <p:cNvSpPr>
            <a:spLocks noChangeArrowheads="1"/>
          </p:cNvSpPr>
          <p:nvPr/>
        </p:nvSpPr>
        <p:spPr bwMode="auto">
          <a:xfrm>
            <a:off x="4572000" y="3352800"/>
            <a:ext cx="1219200" cy="10668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0" name="Oval 4"/>
          <p:cNvSpPr>
            <a:spLocks noChangeArrowheads="1"/>
          </p:cNvSpPr>
          <p:nvPr/>
        </p:nvSpPr>
        <p:spPr bwMode="auto">
          <a:xfrm>
            <a:off x="3657600" y="3886200"/>
            <a:ext cx="1143000" cy="1143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1" name="Oval 5"/>
          <p:cNvSpPr>
            <a:spLocks noChangeArrowheads="1"/>
          </p:cNvSpPr>
          <p:nvPr/>
        </p:nvSpPr>
        <p:spPr bwMode="auto">
          <a:xfrm>
            <a:off x="5486400" y="4038600"/>
            <a:ext cx="1143000" cy="1143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2" name="Oval 6"/>
          <p:cNvSpPr>
            <a:spLocks noChangeArrowheads="1"/>
          </p:cNvSpPr>
          <p:nvPr/>
        </p:nvSpPr>
        <p:spPr bwMode="auto">
          <a:xfrm>
            <a:off x="5105400" y="5029200"/>
            <a:ext cx="1143000" cy="1066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3" name="Oval 7"/>
          <p:cNvSpPr>
            <a:spLocks noChangeArrowheads="1"/>
          </p:cNvSpPr>
          <p:nvPr/>
        </p:nvSpPr>
        <p:spPr bwMode="auto">
          <a:xfrm rot="-3421566">
            <a:off x="3962400" y="4953000"/>
            <a:ext cx="1143000" cy="1143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4" name="Oval 8"/>
          <p:cNvSpPr>
            <a:spLocks noChangeArrowheads="1"/>
          </p:cNvSpPr>
          <p:nvPr/>
        </p:nvSpPr>
        <p:spPr bwMode="auto">
          <a:xfrm>
            <a:off x="4495800" y="4267200"/>
            <a:ext cx="1295400" cy="10668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5021263" y="3352800"/>
            <a:ext cx="38893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200" b="1">
                <a:latin typeface="Arial" charset="0"/>
              </a:rPr>
              <a:t>Yo</a:t>
            </a: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4781550" y="3733800"/>
            <a:ext cx="781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 dirty="0" err="1">
                <a:solidFill>
                  <a:srgbClr val="0000FF"/>
                </a:solidFill>
                <a:latin typeface="Arial" charset="0"/>
              </a:rPr>
              <a:t>tomO</a:t>
            </a:r>
            <a:endParaRPr lang="en-US" altLang="en-US" sz="18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 rot="2188395">
            <a:off x="6120723" y="4203506"/>
            <a:ext cx="3889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200" b="1" dirty="0" err="1">
                <a:latin typeface="Arial" charset="0"/>
              </a:rPr>
              <a:t>Tú</a:t>
            </a:r>
            <a:endParaRPr lang="en-US" altLang="en-US" sz="1200" b="1" dirty="0">
              <a:latin typeface="Arial" charset="0"/>
            </a:endParaRPr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 rot="20691097">
            <a:off x="5201267" y="5298793"/>
            <a:ext cx="9334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200" b="1" dirty="0" err="1">
                <a:latin typeface="Arial" charset="0"/>
              </a:rPr>
              <a:t>Él</a:t>
            </a:r>
            <a:r>
              <a:rPr lang="en-US" altLang="en-US" sz="1200" b="1" dirty="0">
                <a:latin typeface="Arial" charset="0"/>
              </a:rPr>
              <a:t> </a:t>
            </a:r>
            <a:r>
              <a:rPr lang="en-US" altLang="en-US" sz="1200" b="1" dirty="0" err="1">
                <a:latin typeface="Arial" charset="0"/>
              </a:rPr>
              <a:t>ella</a:t>
            </a:r>
            <a:r>
              <a:rPr lang="en-US" altLang="en-US" sz="1200" b="1" dirty="0">
                <a:latin typeface="Arial" charset="0"/>
              </a:rPr>
              <a:t> </a:t>
            </a:r>
            <a:r>
              <a:rPr lang="en-US" altLang="en-US" sz="1200" b="1" dirty="0" err="1">
                <a:latin typeface="Arial" charset="0"/>
              </a:rPr>
              <a:t>Ud</a:t>
            </a:r>
            <a:endParaRPr lang="en-US" altLang="en-US" sz="1200" b="1" dirty="0">
              <a:latin typeface="Arial" charset="0"/>
            </a:endParaRPr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auto">
          <a:xfrm rot="1731014">
            <a:off x="4119092" y="5253065"/>
            <a:ext cx="9985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200" b="1" dirty="0" err="1">
                <a:latin typeface="Arial" charset="0"/>
              </a:rPr>
              <a:t>Nosotros</a:t>
            </a:r>
            <a:endParaRPr lang="en-US" altLang="en-US" sz="1200" b="1" dirty="0">
              <a:latin typeface="Arial" charset="0"/>
            </a:endParaRPr>
          </a:p>
        </p:txBody>
      </p:sp>
      <p:sp>
        <p:nvSpPr>
          <p:cNvPr id="24590" name="Text Box 14"/>
          <p:cNvSpPr txBox="1">
            <a:spLocks noChangeArrowheads="1"/>
          </p:cNvSpPr>
          <p:nvPr/>
        </p:nvSpPr>
        <p:spPr bwMode="auto">
          <a:xfrm rot="-2589143">
            <a:off x="3505200" y="4040188"/>
            <a:ext cx="12954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000" b="1" dirty="0" err="1">
                <a:latin typeface="Arial" charset="0"/>
              </a:rPr>
              <a:t>Ellos</a:t>
            </a:r>
            <a:r>
              <a:rPr lang="en-US" altLang="en-US" sz="1000" b="1" dirty="0">
                <a:latin typeface="Arial" charset="0"/>
              </a:rPr>
              <a:t> </a:t>
            </a:r>
            <a:r>
              <a:rPr lang="en-US" altLang="en-US" sz="1000" b="1" dirty="0" err="1">
                <a:latin typeface="Arial" charset="0"/>
              </a:rPr>
              <a:t>ellas</a:t>
            </a:r>
            <a:r>
              <a:rPr lang="en-US" altLang="en-US" sz="1000" b="1" dirty="0">
                <a:latin typeface="Arial" charset="0"/>
              </a:rPr>
              <a:t> </a:t>
            </a:r>
            <a:r>
              <a:rPr lang="en-US" altLang="en-US" sz="1000" b="1" dirty="0" err="1">
                <a:latin typeface="Arial" charset="0"/>
              </a:rPr>
              <a:t>uds</a:t>
            </a:r>
            <a:endParaRPr lang="en-US" altLang="en-US" sz="1000" b="1" dirty="0">
              <a:latin typeface="Arial" charset="0"/>
            </a:endParaRPr>
          </a:p>
        </p:txBody>
      </p:sp>
      <p:sp>
        <p:nvSpPr>
          <p:cNvPr id="24591" name="Text Box 15"/>
          <p:cNvSpPr txBox="1">
            <a:spLocks noChangeArrowheads="1"/>
          </p:cNvSpPr>
          <p:nvPr/>
        </p:nvSpPr>
        <p:spPr bwMode="auto">
          <a:xfrm>
            <a:off x="4572000" y="4524375"/>
            <a:ext cx="10668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1600" b="1" dirty="0" err="1">
                <a:latin typeface="Arial" charset="0"/>
              </a:rPr>
              <a:t>Tomar</a:t>
            </a:r>
            <a:endParaRPr lang="en-US" altLang="en-US" sz="1600" i="1" dirty="0">
              <a:latin typeface="Arial" charset="0"/>
            </a:endParaRPr>
          </a:p>
          <a:p>
            <a:pPr algn="ctr"/>
            <a:r>
              <a:rPr lang="en-US" altLang="en-US" sz="1600" i="1" dirty="0">
                <a:latin typeface="Arial" charset="0"/>
              </a:rPr>
              <a:t>To take</a:t>
            </a:r>
            <a:endParaRPr lang="en-US" altLang="en-US" sz="1600" b="1" dirty="0">
              <a:latin typeface="Arial" charset="0"/>
            </a:endParaRPr>
          </a:p>
        </p:txBody>
      </p:sp>
      <p:sp>
        <p:nvSpPr>
          <p:cNvPr id="24592" name="Text Box 16"/>
          <p:cNvSpPr txBox="1">
            <a:spLocks noChangeArrowheads="1"/>
          </p:cNvSpPr>
          <p:nvPr/>
        </p:nvSpPr>
        <p:spPr bwMode="auto">
          <a:xfrm rot="2238217">
            <a:off x="5666582" y="4391818"/>
            <a:ext cx="920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 dirty="0" err="1">
                <a:solidFill>
                  <a:srgbClr val="0000FF"/>
                </a:solidFill>
                <a:latin typeface="Arial" charset="0"/>
              </a:rPr>
              <a:t>tomAS</a:t>
            </a:r>
            <a:endParaRPr lang="en-US" altLang="en-US" sz="18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4593" name="Text Box 17"/>
          <p:cNvSpPr txBox="1">
            <a:spLocks noChangeArrowheads="1"/>
          </p:cNvSpPr>
          <p:nvPr/>
        </p:nvSpPr>
        <p:spPr bwMode="auto">
          <a:xfrm rot="20583798">
            <a:off x="5370752" y="5625323"/>
            <a:ext cx="768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 dirty="0" err="1">
                <a:solidFill>
                  <a:srgbClr val="0000FF"/>
                </a:solidFill>
                <a:latin typeface="Arial" charset="0"/>
              </a:rPr>
              <a:t>tomA</a:t>
            </a:r>
            <a:endParaRPr lang="en-US" altLang="en-US" sz="18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4594" name="Text Box 18"/>
          <p:cNvSpPr txBox="1">
            <a:spLocks noChangeArrowheads="1"/>
          </p:cNvSpPr>
          <p:nvPr/>
        </p:nvSpPr>
        <p:spPr bwMode="auto">
          <a:xfrm rot="1756192">
            <a:off x="3817359" y="5473314"/>
            <a:ext cx="1289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 dirty="0" err="1">
                <a:solidFill>
                  <a:srgbClr val="0000FF"/>
                </a:solidFill>
                <a:latin typeface="Arial" charset="0"/>
              </a:rPr>
              <a:t>tomAMOS</a:t>
            </a:r>
            <a:endParaRPr lang="en-US" altLang="en-US" sz="18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4595" name="Text Box 19"/>
          <p:cNvSpPr txBox="1">
            <a:spLocks noChangeArrowheads="1"/>
          </p:cNvSpPr>
          <p:nvPr/>
        </p:nvSpPr>
        <p:spPr bwMode="auto">
          <a:xfrm rot="-2429705">
            <a:off x="3733800" y="4281488"/>
            <a:ext cx="933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>
                <a:solidFill>
                  <a:srgbClr val="0000FF"/>
                </a:solidFill>
                <a:latin typeface="Arial" charset="0"/>
              </a:rPr>
              <a:t>tomAN</a:t>
            </a:r>
          </a:p>
        </p:txBody>
      </p:sp>
      <p:sp>
        <p:nvSpPr>
          <p:cNvPr id="24596" name="Text Box 20"/>
          <p:cNvSpPr txBox="1">
            <a:spLocks noChangeArrowheads="1"/>
          </p:cNvSpPr>
          <p:nvPr/>
        </p:nvSpPr>
        <p:spPr bwMode="auto">
          <a:xfrm>
            <a:off x="2895600" y="914400"/>
            <a:ext cx="522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b="1" dirty="0">
                <a:solidFill>
                  <a:srgbClr val="008000"/>
                </a:solidFill>
              </a:rPr>
              <a:t>-O</a:t>
            </a:r>
            <a:endParaRPr lang="en-US" altLang="en-US" dirty="0"/>
          </a:p>
        </p:txBody>
      </p:sp>
      <p:sp>
        <p:nvSpPr>
          <p:cNvPr id="24597" name="Text Box 21"/>
          <p:cNvSpPr txBox="1">
            <a:spLocks noChangeArrowheads="1"/>
          </p:cNvSpPr>
          <p:nvPr/>
        </p:nvSpPr>
        <p:spPr bwMode="auto">
          <a:xfrm>
            <a:off x="2828925" y="1371600"/>
            <a:ext cx="676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b="1" dirty="0">
                <a:solidFill>
                  <a:srgbClr val="008000"/>
                </a:solidFill>
              </a:rPr>
              <a:t>-AS</a:t>
            </a:r>
            <a:endParaRPr lang="en-US" altLang="en-US" dirty="0"/>
          </a:p>
        </p:txBody>
      </p:sp>
      <p:sp>
        <p:nvSpPr>
          <p:cNvPr id="24598" name="Text Box 22"/>
          <p:cNvSpPr txBox="1">
            <a:spLocks noChangeArrowheads="1"/>
          </p:cNvSpPr>
          <p:nvPr/>
        </p:nvSpPr>
        <p:spPr bwMode="auto">
          <a:xfrm>
            <a:off x="3733800" y="1752600"/>
            <a:ext cx="506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b="1" dirty="0">
                <a:solidFill>
                  <a:srgbClr val="008000"/>
                </a:solidFill>
              </a:rPr>
              <a:t>-A</a:t>
            </a:r>
            <a:endParaRPr lang="en-US" altLang="en-US" dirty="0"/>
          </a:p>
        </p:txBody>
      </p:sp>
      <p:sp>
        <p:nvSpPr>
          <p:cNvPr id="24599" name="Text Box 23"/>
          <p:cNvSpPr txBox="1">
            <a:spLocks noChangeArrowheads="1"/>
          </p:cNvSpPr>
          <p:nvPr/>
        </p:nvSpPr>
        <p:spPr bwMode="auto">
          <a:xfrm>
            <a:off x="3505200" y="2209800"/>
            <a:ext cx="1200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b="1">
                <a:solidFill>
                  <a:srgbClr val="008000"/>
                </a:solidFill>
              </a:rPr>
              <a:t>-AMOS</a:t>
            </a:r>
            <a:endParaRPr lang="en-US" altLang="en-US"/>
          </a:p>
        </p:txBody>
      </p:sp>
      <p:sp>
        <p:nvSpPr>
          <p:cNvPr id="24600" name="Text Box 24"/>
          <p:cNvSpPr txBox="1">
            <a:spLocks noChangeArrowheads="1"/>
          </p:cNvSpPr>
          <p:nvPr/>
        </p:nvSpPr>
        <p:spPr bwMode="auto">
          <a:xfrm>
            <a:off x="4419600" y="2667000"/>
            <a:ext cx="727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b="1" dirty="0">
                <a:solidFill>
                  <a:srgbClr val="008000"/>
                </a:solidFill>
              </a:rPr>
              <a:t>-AN</a:t>
            </a:r>
            <a:endParaRPr lang="en-US" altLang="en-US" dirty="0"/>
          </a:p>
        </p:txBody>
      </p:sp>
      <p:pic>
        <p:nvPicPr>
          <p:cNvPr id="24602" name="Picture 26" descr="ANd9GcRlfTDgKXzA5xV3rc-93wWZCd9hfMRtbA0jTU3HqAEGcIg0gsBQq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895600"/>
            <a:ext cx="2164876" cy="308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603" name="Text Box 27"/>
          <p:cNvSpPr txBox="1">
            <a:spLocks noChangeArrowheads="1"/>
          </p:cNvSpPr>
          <p:nvPr/>
        </p:nvSpPr>
        <p:spPr bwMode="auto">
          <a:xfrm>
            <a:off x="76200" y="6019800"/>
            <a:ext cx="3429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b="1"/>
              <a:t>Eduardo ________ un examen.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t Class">
  <a:themeElements>
    <a:clrScheme name="Art Class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Art Class</Template>
  <TotalTime>16662</TotalTime>
  <Words>203</Words>
  <Application>Microsoft Office PowerPoint</Application>
  <PresentationFormat>On-screen Show (4:3)</PresentationFormat>
  <Paragraphs>119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Art Class</vt:lpstr>
      <vt:lpstr>Proposito 58b…. L.O: to learn school vocabulary Actividad Inicial:</vt:lpstr>
      <vt:lpstr>Verbos  verbs</vt:lpstr>
      <vt:lpstr>Vocabulario Escolar</vt:lpstr>
      <vt:lpstr>PowerPoint Presentation</vt:lpstr>
      <vt:lpstr>PowerPoint Presentation</vt:lpstr>
      <vt:lpstr>El uniforme -the uniform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Clase 11 IM La fecha es el 27 de septiembre del 2010</dc:title>
  <dc:creator>Helen Zumaeta</dc:creator>
  <cp:lastModifiedBy>Helen Zumaeta</cp:lastModifiedBy>
  <cp:revision>94</cp:revision>
  <cp:lastPrinted>2015-03-12T17:37:03Z</cp:lastPrinted>
  <dcterms:created xsi:type="dcterms:W3CDTF">2010-10-01T13:50:57Z</dcterms:created>
  <dcterms:modified xsi:type="dcterms:W3CDTF">2017-03-27T19:25:12Z</dcterms:modified>
</cp:coreProperties>
</file>